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89" r:id="rId2"/>
    <p:sldId id="285" r:id="rId3"/>
    <p:sldId id="291" r:id="rId4"/>
    <p:sldId id="290" r:id="rId5"/>
    <p:sldId id="292" r:id="rId6"/>
    <p:sldId id="293" r:id="rId7"/>
    <p:sldId id="294" r:id="rId8"/>
    <p:sldId id="295" r:id="rId9"/>
    <p:sldId id="298" r:id="rId10"/>
    <p:sldId id="299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94689" autoAdjust="0"/>
  </p:normalViewPr>
  <p:slideViewPr>
    <p:cSldViewPr>
      <p:cViewPr varScale="1">
        <p:scale>
          <a:sx n="116" d="100"/>
          <a:sy n="116" d="100"/>
        </p:scale>
        <p:origin x="13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127E5B-6B97-40FB-8538-C198F8521A20}" type="datetimeFigureOut">
              <a:rPr lang="ru-RU"/>
              <a:pPr>
                <a:defRPr/>
              </a:pPr>
              <a:t>03.09.2021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EDA3DFE-583A-4866-A8F8-0330B20CD0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761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BCED9-CC12-4746-BCAD-F2279BA390F4}" type="datetime1">
              <a:rPr lang="ru-RU"/>
              <a:pPr>
                <a:defRPr/>
              </a:pPr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F75A-73E7-4A2A-9F2B-3264C0F2BF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2868278"/>
      </p:ext>
    </p:extLst>
  </p:cSld>
  <p:clrMapOvr>
    <a:masterClrMapping/>
  </p:clrMapOvr>
  <p:transition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0C192-3D98-46FF-918F-BCCB5CE14555}" type="datetime1">
              <a:rPr lang="ru-RU"/>
              <a:pPr>
                <a:defRPr/>
              </a:pPr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66FE5-8296-4119-ADCB-30045A8AE5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0135725"/>
      </p:ext>
    </p:extLst>
  </p:cSld>
  <p:clrMapOvr>
    <a:masterClrMapping/>
  </p:clrMapOvr>
  <p:transition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07A33-5C41-4634-BBA5-93E0DA8530A5}" type="datetime1">
              <a:rPr lang="ru-RU"/>
              <a:pPr>
                <a:defRPr/>
              </a:pPr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50530-4742-4E3E-B656-68A0234BF5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3812507"/>
      </p:ext>
    </p:extLst>
  </p:cSld>
  <p:clrMapOvr>
    <a:masterClrMapping/>
  </p:clrMapOvr>
  <p:transition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B09A-6C59-4877-97BD-E8E5EFB0C457}" type="datetime1">
              <a:rPr lang="ru-RU"/>
              <a:pPr>
                <a:defRPr/>
              </a:pPr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CF070-7C76-4E85-8E88-0DB048EF3E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7283787"/>
      </p:ext>
    </p:extLst>
  </p:cSld>
  <p:clrMapOvr>
    <a:masterClrMapping/>
  </p:clrMapOvr>
  <p:transition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1B59A-6045-44F6-85D2-FE515561B001}" type="datetime1">
              <a:rPr lang="ru-RU"/>
              <a:pPr>
                <a:defRPr/>
              </a:pPr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515DF-8FFF-4B87-96EF-141379EA68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5432826"/>
      </p:ext>
    </p:extLst>
  </p:cSld>
  <p:clrMapOvr>
    <a:masterClrMapping/>
  </p:clrMapOvr>
  <p:transition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BA65A-921A-4099-A704-95CA8A291668}" type="datetime1">
              <a:rPr lang="ru-RU"/>
              <a:pPr>
                <a:defRPr/>
              </a:pPr>
              <a:t>03.09.2021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A5C9B-C4D5-4A6F-9E0D-E03CCB3CF1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9399833"/>
      </p:ext>
    </p:extLst>
  </p:cSld>
  <p:clrMapOvr>
    <a:masterClrMapping/>
  </p:clrMapOvr>
  <p:transition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FACBE-658E-4A47-92EF-6E8DB296AB46}" type="datetime1">
              <a:rPr lang="ru-RU"/>
              <a:pPr>
                <a:defRPr/>
              </a:pPr>
              <a:t>03.09.2021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09E95-1A08-4469-9E80-BAA545758B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6942568"/>
      </p:ext>
    </p:extLst>
  </p:cSld>
  <p:clrMapOvr>
    <a:masterClrMapping/>
  </p:clrMapOvr>
  <p:transition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4589F-C41E-4829-A69A-20DCBA9F68F7}" type="datetime1">
              <a:rPr lang="ru-RU"/>
              <a:pPr>
                <a:defRPr/>
              </a:pPr>
              <a:t>03.09.2021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EABD6-222E-4DE7-BA34-02EA76A21B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6236313"/>
      </p:ext>
    </p:extLst>
  </p:cSld>
  <p:clrMapOvr>
    <a:masterClrMapping/>
  </p:clrMapOvr>
  <p:transition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D33E2-EA85-4E57-B550-7E7A104729D0}" type="datetime1">
              <a:rPr lang="ru-RU"/>
              <a:pPr>
                <a:defRPr/>
              </a:pPr>
              <a:t>03.09.2021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82760-F177-49AF-A287-F45D23EBB1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436253"/>
      </p:ext>
    </p:extLst>
  </p:cSld>
  <p:clrMapOvr>
    <a:masterClrMapping/>
  </p:clrMapOvr>
  <p:transition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213AA-53C6-48D5-9BBA-3A05B11CF66B}" type="datetime1">
              <a:rPr lang="ru-RU"/>
              <a:pPr>
                <a:defRPr/>
              </a:pPr>
              <a:t>03.09.2021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16BE-2366-4E03-AD2E-097B8E70EF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0931066"/>
      </p:ext>
    </p:extLst>
  </p:cSld>
  <p:clrMapOvr>
    <a:masterClrMapping/>
  </p:clrMapOvr>
  <p:transition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5D395-1E1A-4890-B85B-3DB40755D49C}" type="datetime1">
              <a:rPr lang="ru-RU"/>
              <a:pPr>
                <a:defRPr/>
              </a:pPr>
              <a:t>03.09.2021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A86AB-5B96-4B6D-BC6E-5CEB34E298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181435"/>
      </p:ext>
    </p:extLst>
  </p:cSld>
  <p:clrMapOvr>
    <a:masterClrMapping/>
  </p:clrMapOvr>
  <p:transition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04D77D-C86C-45CD-8C66-F80060B06D7F}" type="datetime1">
              <a:rPr lang="ru-RU"/>
              <a:pPr>
                <a:defRPr/>
              </a:pPr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7ED5E9-53FF-46ED-8D91-04A3C72377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0363" y="360363"/>
            <a:ext cx="8423275" cy="6137275"/>
          </a:xfrm>
          <a:prstGeom prst="rect">
            <a:avLst/>
          </a:prstGeom>
          <a:noFill/>
          <a:ln w="50800" cmpd="dbl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Заголовок 1"/>
          <p:cNvSpPr txBox="1">
            <a:spLocks/>
          </p:cNvSpPr>
          <p:nvPr/>
        </p:nvSpPr>
        <p:spPr bwMode="auto">
          <a:xfrm>
            <a:off x="360363" y="2205038"/>
            <a:ext cx="84232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ОХРАНЫ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</p:txBody>
      </p:sp>
      <p:pic>
        <p:nvPicPr>
          <p:cNvPr id="307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692150"/>
            <a:ext cx="1022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0363" y="360363"/>
            <a:ext cx="8423275" cy="6137275"/>
          </a:xfrm>
          <a:prstGeom prst="rect">
            <a:avLst/>
          </a:prstGeom>
          <a:noFill/>
          <a:ln w="50800" cmpd="dbl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22288" y="1412875"/>
            <a:ext cx="8099425" cy="0"/>
          </a:xfrm>
          <a:prstGeom prst="line">
            <a:avLst/>
          </a:prstGeom>
          <a:ln w="50800" cmpd="sng"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1206500" y="376238"/>
            <a:ext cx="7480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 СЛУЖБЫ  ОХРАНЫ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 ФЕДЕРАЦИИ</a:t>
            </a:r>
          </a:p>
        </p:txBody>
      </p:sp>
      <p:pic>
        <p:nvPicPr>
          <p:cNvPr id="512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3"/>
            <a:ext cx="7540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496698" y="1568013"/>
            <a:ext cx="81280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  <a:p>
            <a:pPr indent="457200" algn="just"/>
            <a:endParaRPr lang="ru-RU" sz="16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2000" indent="36000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Академии:</a:t>
            </a:r>
          </a:p>
          <a:p>
            <a:pPr indent="457200" algn="just"/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302034, г. Орел, ул. Приборостроительная, д. 35, Академия Федеральной службы охраны Российской Федерации. Начальнику Академии.</a:t>
            </a:r>
          </a:p>
          <a:p>
            <a:pPr indent="457200" algn="just"/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для справок: (4862) 54-97-63, 54-97-64, 54-97-83</a:t>
            </a:r>
          </a:p>
          <a:p>
            <a:pPr marL="432000" indent="36000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1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Академии: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394042, г. Воронеж, ул. Минская, д. 2, Воронежский институт правительственной связи (филиал) Академии Федеральной службы охраны Российской Федерации. Начальнику Института.</a:t>
            </a:r>
          </a:p>
          <a:p>
            <a:pPr indent="457200" algn="just"/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для справок: (4732) 37-94-17, 37-93-28</a:t>
            </a:r>
          </a:p>
          <a:p>
            <a:pPr indent="457200" algn="just"/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academ.msk.rsnet.ru</a:t>
            </a:r>
          </a:p>
          <a:p>
            <a:pPr indent="457200" algn="just"/>
            <a:endParaRPr lang="ru-RU" sz="16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2000" indent="36000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структурного подразделения ФСО России в Тюменской области:</a:t>
            </a:r>
          </a:p>
          <a:p>
            <a:pPr indent="457200" algn="just"/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625000, г. Тюмень, ул. Хохрякова, д. 29. Центр специальной связи и информации Федеральной службы охраны Российской Федерации в Тюменской области. Начальнику Центра.</a:t>
            </a:r>
          </a:p>
          <a:p>
            <a:pPr indent="457200" algn="just"/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для справок: (3452) 29-92-05, 29-92-71</a:t>
            </a:r>
            <a:endParaRPr lang="en-US" sz="16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www.academ.urfo.gov.ru</a:t>
            </a:r>
            <a:endParaRPr lang="ru-RU" sz="16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8320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0363" y="360363"/>
            <a:ext cx="8423275" cy="6137275"/>
          </a:xfrm>
          <a:prstGeom prst="rect">
            <a:avLst/>
          </a:prstGeom>
          <a:noFill/>
          <a:ln w="50800" cmpd="dbl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22288" y="1412875"/>
            <a:ext cx="8099425" cy="0"/>
          </a:xfrm>
          <a:prstGeom prst="line">
            <a:avLst/>
          </a:prstGeom>
          <a:ln w="50800" cmpd="sng"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Заголовок 1"/>
          <p:cNvSpPr txBox="1">
            <a:spLocks/>
          </p:cNvSpPr>
          <p:nvPr/>
        </p:nvSpPr>
        <p:spPr bwMode="auto">
          <a:xfrm>
            <a:off x="1206500" y="376238"/>
            <a:ext cx="7480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 СЛУЖБЫ  ОХРАНЫ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 ФЕДЕРАЦИИ</a:t>
            </a:r>
          </a:p>
        </p:txBody>
      </p:sp>
      <p:pic>
        <p:nvPicPr>
          <p:cNvPr id="4101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3"/>
            <a:ext cx="7540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Прямоугольник 7"/>
          <p:cNvSpPr>
            <a:spLocks noChangeArrowheads="1"/>
          </p:cNvSpPr>
          <p:nvPr/>
        </p:nvSpPr>
        <p:spPr bwMode="auto">
          <a:xfrm>
            <a:off x="493713" y="1628775"/>
            <a:ext cx="8128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6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ФСО России – федеральное государственное казённое военное образовательное учреждение высшего образования.</a:t>
            </a:r>
          </a:p>
          <a:p>
            <a:pPr algn="just"/>
            <a:r>
              <a:rPr lang="ru-RU" altLang="ru-RU" sz="16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ФСО России в соответствии с имеющейся лицензией реализует образовательные программы высшего образования, образовательные программы среднего профессионального образования, основные программы профессионального обучения, дополнительные профессиональные программы.</a:t>
            </a:r>
          </a:p>
        </p:txBody>
      </p:sp>
      <p:pic>
        <p:nvPicPr>
          <p:cNvPr id="4103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325813"/>
            <a:ext cx="798195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0363" y="360363"/>
            <a:ext cx="8423275" cy="6137275"/>
          </a:xfrm>
          <a:prstGeom prst="rect">
            <a:avLst/>
          </a:prstGeom>
          <a:noFill/>
          <a:ln w="50800" cmpd="dbl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22288" y="1412875"/>
            <a:ext cx="8099425" cy="0"/>
          </a:xfrm>
          <a:prstGeom prst="line">
            <a:avLst/>
          </a:prstGeom>
          <a:ln w="50800" cmpd="sng"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Заголовок 1"/>
          <p:cNvSpPr txBox="1">
            <a:spLocks/>
          </p:cNvSpPr>
          <p:nvPr/>
        </p:nvSpPr>
        <p:spPr bwMode="auto">
          <a:xfrm>
            <a:off x="1206500" y="376238"/>
            <a:ext cx="7480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 СЛУЖБЫ  ОХРАНЫ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 ФЕДЕРАЦИИ</a:t>
            </a:r>
          </a:p>
        </p:txBody>
      </p:sp>
      <p:pic>
        <p:nvPicPr>
          <p:cNvPr id="6149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3"/>
            <a:ext cx="7540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Прямоугольник 7"/>
          <p:cNvSpPr>
            <a:spLocks noChangeArrowheads="1"/>
          </p:cNvSpPr>
          <p:nvPr/>
        </p:nvSpPr>
        <p:spPr bwMode="auto">
          <a:xfrm>
            <a:off x="493713" y="1628775"/>
            <a:ext cx="8128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6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ФСО России – это один из лучших военных ВУЗов страны технического профиля, который более 50 лет осуществляет подготовку специалистов для ФСО России </a:t>
            </a:r>
            <a:br>
              <a:rPr lang="ru-RU" altLang="ru-RU" sz="16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ФСБ России. Территориально находится в городе Орле. Имеет филиал – Воронежский институт правительственной связи в городе Воронеже.</a:t>
            </a:r>
          </a:p>
          <a:p>
            <a:pPr algn="just"/>
            <a:r>
              <a:rPr lang="ru-RU" altLang="ru-RU" sz="16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 ведет подготовку по программам как высшего образования, которые реализуются в Академии, так и по программам среднего образования, которые реализуются в Институте.</a:t>
            </a:r>
            <a:endParaRPr lang="ru-RU" altLang="ru-RU" sz="16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8" y="3469195"/>
            <a:ext cx="8010152" cy="2880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0363" y="360363"/>
            <a:ext cx="8423275" cy="6137275"/>
          </a:xfrm>
          <a:prstGeom prst="rect">
            <a:avLst/>
          </a:prstGeom>
          <a:noFill/>
          <a:ln w="50800" cmpd="dbl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22288" y="1412875"/>
            <a:ext cx="8099425" cy="0"/>
          </a:xfrm>
          <a:prstGeom prst="line">
            <a:avLst/>
          </a:prstGeom>
          <a:ln w="50800" cmpd="sng"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1206500" y="376238"/>
            <a:ext cx="7480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 СЛУЖБЫ  ОХРАНЫ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 ФЕДЕРАЦИИ</a:t>
            </a:r>
          </a:p>
        </p:txBody>
      </p:sp>
      <p:pic>
        <p:nvPicPr>
          <p:cNvPr id="512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3"/>
            <a:ext cx="7540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493713" y="1628775"/>
            <a:ext cx="8128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ОСНОВНЫЕ НАПРАВЛЕНИЯ </a:t>
            </a:r>
            <a:r>
              <a:rPr lang="ru-RU" alt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</a:t>
            </a:r>
            <a:endParaRPr lang="ru-RU" alt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600" b="1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подготовка кадров для органов государственной охраны, других федеральных органов исполнительной власти, в которых законодательством Российской Федерации предусмотрена военная служба;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altLang="ru-RU" sz="1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удовлетворение потребностей обучающихся в интеллектуальном, культурном, нравственном и физическом развитии посредством предоставления высшего образования, среднего профессионального образования;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altLang="ru-RU" sz="1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организация и проведение фундаментальных и прикладных научных исследований </a:t>
            </a:r>
            <a:br>
              <a:rPr lang="ru-RU" alt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актуальным проблемам укрепления обороноспособности и безопасности страны </a:t>
            </a:r>
            <a:br>
              <a:rPr lang="ru-RU" alt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совершенствования профессионального образования;</a:t>
            </a:r>
          </a:p>
          <a:p>
            <a:pPr algn="just"/>
            <a:endParaRPr lang="ru-RU" altLang="ru-RU" sz="1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всестороннее и гармоничное развитие личности обучающихся, формирование высоких профессиональных, морально-психологических и духовно-нравственных качеств, воспитание патриотизма, преданности Российской Федерации и верности воинскому долгу.</a:t>
            </a: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0363" y="360363"/>
            <a:ext cx="8423275" cy="6137275"/>
          </a:xfrm>
          <a:prstGeom prst="rect">
            <a:avLst/>
          </a:prstGeom>
          <a:noFill/>
          <a:ln w="50800" cmpd="dbl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22288" y="1412875"/>
            <a:ext cx="8099425" cy="0"/>
          </a:xfrm>
          <a:prstGeom prst="line">
            <a:avLst/>
          </a:prstGeom>
          <a:ln w="50800" cmpd="sng"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1206500" y="376238"/>
            <a:ext cx="7480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 СЛУЖБЫ  ОХРАНЫ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 ФЕДЕРАЦИИ</a:t>
            </a:r>
          </a:p>
        </p:txBody>
      </p:sp>
      <p:pic>
        <p:nvPicPr>
          <p:cNvPr id="512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3"/>
            <a:ext cx="7540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493713" y="1628775"/>
            <a:ext cx="8128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57200" algn="just"/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программам высшего образования проводится в течение пяти лет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специальностям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endParaRPr lang="ru-RU" sz="1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360000" algn="just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Инфокоммуникационные технологии и системы специальной </a:t>
            </a: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связи;</a:t>
            </a:r>
          </a:p>
          <a:p>
            <a:pPr marL="180000" indent="360000" algn="just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эксплуатация автоматизированных систем специального </a:t>
            </a: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</a:t>
            </a:r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80000" indent="360000" algn="just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телекоммуникационных систем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окончанию обучения в зависимости от специальности выпускникам присваивается квалификация «инженер» или «специалист по защите информации», воинское звание «лейтенант» и выдается диплом о высшем образовании.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339624"/>
            <a:ext cx="2971848" cy="1980000"/>
          </a:xfrm>
          <a:prstGeom prst="rect">
            <a:avLst/>
          </a:prstGeom>
        </p:spPr>
      </p:pic>
      <p:pic>
        <p:nvPicPr>
          <p:cNvPr id="8" name="Picture 4" descr="http://www.sp-info.ru/www/2016/01/tolstovka-fso-1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63" y="4339624"/>
            <a:ext cx="2974648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742754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0363" y="360363"/>
            <a:ext cx="8423275" cy="6137275"/>
          </a:xfrm>
          <a:prstGeom prst="rect">
            <a:avLst/>
          </a:prstGeom>
          <a:noFill/>
          <a:ln w="50800" cmpd="dbl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22288" y="1412875"/>
            <a:ext cx="8099425" cy="0"/>
          </a:xfrm>
          <a:prstGeom prst="line">
            <a:avLst/>
          </a:prstGeom>
          <a:ln w="50800" cmpd="sng"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1206500" y="376238"/>
            <a:ext cx="7480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 СЛУЖБЫ  ОХРАНЫ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 ФЕДЕРАЦИИ</a:t>
            </a:r>
          </a:p>
        </p:txBody>
      </p:sp>
      <p:pic>
        <p:nvPicPr>
          <p:cNvPr id="512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3"/>
            <a:ext cx="7540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493713" y="1628775"/>
            <a:ext cx="8128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57200" algn="just"/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образования проводится в течение двух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шести месяцев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специальности:</a:t>
            </a:r>
          </a:p>
          <a:p>
            <a:pPr indent="457200" algn="just"/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360000" algn="just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Радиосвязь</a:t>
            </a: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радиовещание и </a:t>
            </a: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телевидение.</a:t>
            </a:r>
            <a:endParaRPr lang="ru-RU" sz="16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окончанию обучения выпускникам присваивается квалификация «техник», воинское звание «прапорщик», выдается диплом о среднем образовании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cfo.gov.ru/media/photo/img_article/Wq4VJDYw5AOsg86hz2C5wP93cw8xaot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13" y="4125511"/>
            <a:ext cx="359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427129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0363" y="360363"/>
            <a:ext cx="8423275" cy="6137275"/>
          </a:xfrm>
          <a:prstGeom prst="rect">
            <a:avLst/>
          </a:prstGeom>
          <a:noFill/>
          <a:ln w="50800" cmpd="dbl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22288" y="1412875"/>
            <a:ext cx="8099425" cy="0"/>
          </a:xfrm>
          <a:prstGeom prst="line">
            <a:avLst/>
          </a:prstGeom>
          <a:ln w="50800" cmpd="sng"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1206500" y="376238"/>
            <a:ext cx="7480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 СЛУЖБЫ  ОХРАНЫ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 ФЕДЕРАЦИИ</a:t>
            </a:r>
          </a:p>
        </p:txBody>
      </p:sp>
      <p:pic>
        <p:nvPicPr>
          <p:cNvPr id="512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3"/>
            <a:ext cx="7540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421705" y="1628775"/>
            <a:ext cx="451033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зачисленные в Академию и Институт курсанты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приобретают статус военнослужащих, время обучения в ВУЗе засчитывается в срок военной службы;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обучения курсанты находятся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 государственном обеспечении: бесплатное обучение, проживание,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заключения контракта получают стипендию в размере около 15 тысяч рублей </a:t>
            </a:r>
            <a:b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месяц. Наиболее одаренные и отлично успевающие курсанты удостаиваются государственных и ведомственных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возможность бесплатно получить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водительские права категория «В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или «С»;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курсантам предоставляются летний и зимний отпуска продолжительностью 30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суток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658" y="2564904"/>
            <a:ext cx="335999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15152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0363" y="360363"/>
            <a:ext cx="8423275" cy="6137275"/>
          </a:xfrm>
          <a:prstGeom prst="rect">
            <a:avLst/>
          </a:prstGeom>
          <a:noFill/>
          <a:ln w="50800" cmpd="dbl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22288" y="1412875"/>
            <a:ext cx="8099425" cy="0"/>
          </a:xfrm>
          <a:prstGeom prst="line">
            <a:avLst/>
          </a:prstGeom>
          <a:ln w="50800" cmpd="sng"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1206500" y="376238"/>
            <a:ext cx="7480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 СЛУЖБЫ  ОХРАНЫ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 ФЕДЕРАЦИИ</a:t>
            </a:r>
          </a:p>
        </p:txBody>
      </p:sp>
      <p:pic>
        <p:nvPicPr>
          <p:cNvPr id="512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3"/>
            <a:ext cx="7540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4166121" y="1556792"/>
            <a:ext cx="451033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окончании учебы выпускники распределяются в подразделения </a:t>
            </a:r>
            <a:b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ФСО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России, находящиеся в основном </a:t>
            </a:r>
            <a:b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областных центрах России;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гарантирует военнослужащим достойный уровень денежного довольствия (молодым прапорщикам – 40-45 тыс. руб., офицерам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60-65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бесплатное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жилье, увеличенный отпуск, оплачиваемый проезд к месту проведения отпуска и обратно, достойное медицинское и санаторно-курортное обеспечение, и другие льготы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8" y="1910286"/>
            <a:ext cx="3512188" cy="23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436" y="4672868"/>
            <a:ext cx="6791127" cy="17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17228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0363" y="360363"/>
            <a:ext cx="8423275" cy="6137275"/>
          </a:xfrm>
          <a:prstGeom prst="rect">
            <a:avLst/>
          </a:prstGeom>
          <a:noFill/>
          <a:ln w="50800" cmpd="dbl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22288" y="1412875"/>
            <a:ext cx="8099425" cy="0"/>
          </a:xfrm>
          <a:prstGeom prst="line">
            <a:avLst/>
          </a:prstGeom>
          <a:ln w="50800" cmpd="sng"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1206500" y="376238"/>
            <a:ext cx="7480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 СЛУЖБЫ  ОХРАНЫ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 ФЕДЕРАЦИИ</a:t>
            </a:r>
          </a:p>
        </p:txBody>
      </p:sp>
      <p:pic>
        <p:nvPicPr>
          <p:cNvPr id="512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3"/>
            <a:ext cx="7540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493713" y="1620363"/>
            <a:ext cx="81280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57200" algn="just"/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сделать для того, чтобы стать курсантом Академии?</a:t>
            </a:r>
          </a:p>
          <a:p>
            <a:pPr indent="457200" algn="just"/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Взвесить все «за» и «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против».</a:t>
            </a:r>
            <a:endParaRPr lang="ru-RU" sz="1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в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специальной связи и информации ФСО России в Тюменской области</a:t>
            </a:r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(поступление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не через военкоматы), где написать заявление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необходимые документы, пройти медицинское освидетельствование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отбор, сдать нормативы по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физкультуре.</a:t>
            </a:r>
          </a:p>
          <a:p>
            <a:pPr indent="457200" algn="just"/>
            <a:endParaRPr lang="ru-RU" sz="1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6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6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6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6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вызова из Академии или Института прибыть в ВУЗ </a:t>
            </a:r>
            <a:b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прохождения окончательного отбора, где пройти вступительное письменное испытание по математике (только поступающим для получения высшего образования), медицинское освидетельствование и сдать нормативы по физкультуре.</a:t>
            </a:r>
            <a:endParaRPr lang="ru-RU" sz="1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/>
          </p:cNvPicPr>
          <p:nvPr/>
        </p:nvPicPr>
        <p:blipFill rotWithShape="1">
          <a:blip r:embed="rId3"/>
          <a:srcRect l="17560"/>
          <a:stretch/>
        </p:blipFill>
        <p:spPr>
          <a:xfrm>
            <a:off x="611840" y="3501168"/>
            <a:ext cx="2520000" cy="1440000"/>
          </a:xfrm>
          <a:prstGeom prst="rect">
            <a:avLst/>
          </a:prstGeom>
        </p:spPr>
      </p:pic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3237206" y="3212976"/>
            <a:ext cx="536724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57200" algn="just"/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дистанционно образовательный отбор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ВУЗе. Для программ высшего образования отбор проводится в форме конкурса результатов ЕГЭ по русскому языку, математике и физике, по каждому из предметов должно быть не менее 40 баллов. Для программ среднего образования отбор проводится в форме конкурса оценок по русскому языку, математике и физике, указанных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Аттестате о среднем общем образовании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19910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427</Words>
  <Application>Microsoft Office PowerPoint</Application>
  <PresentationFormat>Экран (4:3)</PresentationFormat>
  <Paragraphs>90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специальной связи и информации ФСО Северной Федерации в Тюменской области</dc:title>
  <dc:creator>Шмаков АВ</dc:creator>
  <cp:lastModifiedBy>Шмаков Александр Валерьевич</cp:lastModifiedBy>
  <cp:revision>78</cp:revision>
  <cp:lastPrinted>2017-10-23T09:58:59Z</cp:lastPrinted>
  <dcterms:created xsi:type="dcterms:W3CDTF">2015-04-03T06:32:55Z</dcterms:created>
  <dcterms:modified xsi:type="dcterms:W3CDTF">2021-09-03T02:59:48Z</dcterms:modified>
</cp:coreProperties>
</file>